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Next LT Pro" panose="020B0504020202020204" pitchFamily="34" charset="0"/>
      <p:regular r:id="rId8"/>
      <p:bold r:id="rId9"/>
      <p:italic r:id="rId10"/>
      <p:boldItalic r:id="rId11"/>
    </p:embeddedFont>
    <p:embeddedFont>
      <p:font typeface="Avenir Next LT Pro Demi" panose="020B0704020202020204" pitchFamily="34" charset="0"/>
      <p:bold r:id="rId12"/>
      <p:bold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DA9F8-52EF-E44D-9CFC-13919C9B42D8}" v="4" dt="2024-01-25T18:01:32.152"/>
    <p1510:client id="{D41B6CAC-E5CA-BD44-B423-10F475EBA638}" v="3" dt="2024-01-24T19:41:49.009"/>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616" autoAdjust="0"/>
  </p:normalViewPr>
  <p:slideViewPr>
    <p:cSldViewPr snapToGrid="0" showGuides="1">
      <p:cViewPr varScale="1">
        <p:scale>
          <a:sx n="111" d="100"/>
          <a:sy n="111" d="100"/>
        </p:scale>
        <p:origin x="1236" y="9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font" Target="fonts/font3.fntdata"/><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4/9/2024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4/9/2024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4/9/2024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4/9/2024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4/9/2024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4/9/2024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4/9/2024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4/9/2024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32422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Kelly Ryan Crittenden</a:t>
            </a:r>
            <a:br>
              <a:rPr lang="en-US" sz="3200" b="1" dirty="0">
                <a:latin typeface="Avenir Black" panose="02000503020000020003" pitchFamily="2" charset="0"/>
              </a:rPr>
            </a:br>
            <a:r>
              <a:rPr lang="en-US" sz="1600" dirty="0">
                <a:solidFill>
                  <a:schemeClr val="tx2"/>
                </a:solidFill>
                <a:latin typeface="+mn-lt"/>
              </a:rPr>
              <a:t>Sr Manager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121230"/>
            <a:ext cx="3324225" cy="2539157"/>
          </a:xfrm>
          <a:prstGeom prst="rect">
            <a:avLst/>
          </a:prstGeom>
          <a:noFill/>
        </p:spPr>
        <p:txBody>
          <a:bodyPr wrap="square" lIns="0" tIns="0" rIns="0" bIns="0" rtlCol="0">
            <a:spAutoFit/>
          </a:bodyPr>
          <a:lstStyle/>
          <a:p>
            <a:r>
              <a:rPr lang="en-US" sz="1100" i="0" dirty="0">
                <a:solidFill>
                  <a:schemeClr val="tx2"/>
                </a:solidFill>
                <a:latin typeface="+mj-lt"/>
              </a:rPr>
              <a:t>Functional Skills</a:t>
            </a:r>
          </a:p>
          <a:p>
            <a:endParaRPr lang="en-US" sz="1100" i="0" dirty="0">
              <a:solidFill>
                <a:schemeClr val="tx1">
                  <a:lumMod val="50000"/>
                  <a:lumOff val="50000"/>
                </a:schemeClr>
              </a:solidFill>
            </a:endParaRPr>
          </a:p>
          <a:p>
            <a:r>
              <a:rPr lang="en-US" sz="1100" i="0" dirty="0">
                <a:solidFill>
                  <a:schemeClr val="tx1">
                    <a:lumMod val="50000"/>
                    <a:lumOff val="50000"/>
                  </a:schemeClr>
                </a:solidFill>
              </a:rPr>
              <a:t>Agile Leadership, Strategy, and Training; Program &amp; Project Management, Microsoft 365 Administration</a:t>
            </a:r>
            <a:r>
              <a:rPr lang="en-US" sz="1100" dirty="0">
                <a:solidFill>
                  <a:schemeClr val="tx1">
                    <a:lumMod val="50000"/>
                    <a:lumOff val="50000"/>
                  </a:schemeClr>
                </a:solidFill>
              </a:rPr>
              <a:t>, Business Analysis, Information Systems Architecture, Content Management</a:t>
            </a:r>
            <a:endParaRPr lang="en-US" sz="1100" i="0" dirty="0">
              <a:solidFill>
                <a:schemeClr val="tx1">
                  <a:lumMod val="50000"/>
                  <a:lumOff val="50000"/>
                </a:schemeClr>
              </a:solidFill>
            </a:endParaRPr>
          </a:p>
          <a:p>
            <a:endParaRPr lang="en-US" sz="1100" i="0" dirty="0"/>
          </a:p>
          <a:p>
            <a:r>
              <a:rPr lang="en-US" sz="1100" i="0" dirty="0">
                <a:solidFill>
                  <a:schemeClr val="tx2"/>
                </a:solidFill>
                <a:latin typeface="+mj-lt"/>
              </a:rPr>
              <a:t>Qualifications</a:t>
            </a:r>
            <a:endParaRPr lang="en-US" sz="1100" i="0" dirty="0"/>
          </a:p>
          <a:p>
            <a:endParaRPr lang="en-US" sz="1100" dirty="0">
              <a:solidFill>
                <a:schemeClr val="tx1">
                  <a:lumMod val="50000"/>
                  <a:lumOff val="50000"/>
                </a:schemeClr>
              </a:solidFill>
            </a:endParaRPr>
          </a:p>
          <a:p>
            <a:r>
              <a:rPr lang="en-US" sz="1100" dirty="0">
                <a:solidFill>
                  <a:schemeClr val="tx1">
                    <a:lumMod val="50000"/>
                    <a:lumOff val="50000"/>
                  </a:schemeClr>
                </a:solidFill>
              </a:rPr>
              <a:t>C</a:t>
            </a:r>
            <a:r>
              <a:rPr lang="en-US" sz="1100" i="0" dirty="0">
                <a:solidFill>
                  <a:schemeClr val="tx1">
                    <a:lumMod val="50000"/>
                    <a:lumOff val="50000"/>
                  </a:schemeClr>
                </a:solidFill>
              </a:rPr>
              <a:t>ertified Agile Development Leader focused on enterprise strategy, team learning, and individual delivery</a:t>
            </a:r>
            <a:r>
              <a:rPr lang="en-US" sz="1100" dirty="0">
                <a:solidFill>
                  <a:schemeClr val="tx1">
                    <a:lumMod val="50000"/>
                    <a:lumOff val="50000"/>
                  </a:schemeClr>
                </a:solidFill>
              </a:rPr>
              <a:t>. While focused on Agile, Kelly has served as Enterprise Agile Coach for multiple clients from small unified teams, to large enterprises encompassing dozens of development teams.</a:t>
            </a:r>
            <a:endParaRPr lang="en-US" sz="1100" i="0" dirty="0">
              <a:solidFill>
                <a:schemeClr val="tx1">
                  <a:lumMod val="50000"/>
                  <a:lumOff val="50000"/>
                </a:schemeClr>
              </a:solidFill>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051950" y="2318415"/>
            <a:ext cx="6696867" cy="353943"/>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100" i="0" dirty="0">
                <a:solidFill>
                  <a:schemeClr val="tx1">
                    <a:lumMod val="50000"/>
                    <a:lumOff val="50000"/>
                  </a:schemeClr>
                </a:solidFill>
              </a:rPr>
              <a:t>Financial Services &amp; Banking | Technolog</a:t>
            </a:r>
            <a:r>
              <a:rPr lang="en-US" sz="1100" dirty="0">
                <a:solidFill>
                  <a:schemeClr val="tx1">
                    <a:lumMod val="50000"/>
                    <a:lumOff val="50000"/>
                  </a:schemeClr>
                </a:solidFill>
              </a:rPr>
              <a:t>y | Aerospace | Food Distribution | Retail</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324224" cy="1508105"/>
          </a:xfrm>
          <a:prstGeom prst="rect">
            <a:avLst/>
          </a:prstGeom>
          <a:noFill/>
        </p:spPr>
        <p:txBody>
          <a:bodyPr wrap="square" lIns="0" tIns="0" rIns="0" bIns="0" rtlCol="0">
            <a:spAutoFit/>
          </a:bodyPr>
          <a:lstStyle/>
          <a:p>
            <a:r>
              <a:rPr lang="en-US" sz="1400" b="0" i="0" dirty="0">
                <a:solidFill>
                  <a:schemeClr val="tx2"/>
                </a:solidFill>
                <a:latin typeface="Avenir Book" panose="02000503020000020003" pitchFamily="2" charset="0"/>
              </a:rPr>
              <a:t>Kelly joined The Bridge in July 2018</a:t>
            </a:r>
            <a:r>
              <a:rPr lang="en-US" sz="1400" dirty="0">
                <a:solidFill>
                  <a:schemeClr val="tx2"/>
                </a:solidFill>
                <a:latin typeface="Avenir Book" panose="02000503020000020003" pitchFamily="2" charset="0"/>
              </a:rPr>
              <a:t> and</a:t>
            </a:r>
            <a:r>
              <a:rPr lang="en-US" sz="1400" b="0" i="0" dirty="0">
                <a:solidFill>
                  <a:schemeClr val="tx2"/>
                </a:solidFill>
                <a:latin typeface="Avenir Book" panose="02000503020000020003" pitchFamily="2" charset="0"/>
              </a:rPr>
              <a:t> has previously worked at </a:t>
            </a:r>
            <a:r>
              <a:rPr lang="en-US" sz="1400" dirty="0">
                <a:solidFill>
                  <a:schemeClr val="tx2"/>
                </a:solidFill>
                <a:latin typeface="Avenir Book" panose="02000503020000020003" pitchFamily="2" charset="0"/>
              </a:rPr>
              <a:t>several technology consulting firms where he served as Enterprise Agile Coach for multiple clients, and lead dozens of development teams. His primary focus is teaching teams to achieve faster delivery of high-quality results.</a:t>
            </a:r>
          </a:p>
        </p:txBody>
      </p:sp>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842879"/>
            <a:ext cx="2386840" cy="147109"/>
          </a:xfrm>
          <a:prstGeom prst="rect">
            <a:avLst/>
          </a:prstGeom>
        </p:spPr>
        <p:txBody>
          <a:bodyPr vert="horz" lIns="0" tIns="0" rIns="0" bIns="0" rtlCol="0" anchor="t">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100"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575793" y="563479"/>
            <a:ext cx="3021723" cy="338554"/>
          </a:xfrm>
          <a:prstGeom prst="rect">
            <a:avLst/>
          </a:prstGeom>
          <a:noFill/>
        </p:spPr>
        <p:txBody>
          <a:bodyPr wrap="square" lIns="0" tIns="0" rIns="0" bIns="0" rtlCol="0">
            <a:spAutoFit/>
          </a:bodyPr>
          <a:lstStyle/>
          <a:p>
            <a:r>
              <a:rPr lang="en-US" sz="1100" i="0" dirty="0">
                <a:latin typeface="+mj-lt"/>
              </a:rPr>
              <a:t>Email</a:t>
            </a:r>
          </a:p>
          <a:p>
            <a:r>
              <a:rPr lang="en-US" sz="1100" b="0" i="0" kern="1200" dirty="0">
                <a:solidFill>
                  <a:schemeClr val="tx1"/>
                </a:solidFill>
              </a:rPr>
              <a:t>kelly.crittenden@thebridge.com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575792" y="1062539"/>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903</a:t>
            </a:r>
            <a:r>
              <a:rPr lang="en-US" sz="1100" b="0" i="0" dirty="0"/>
              <a:t>) 293-2309</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352094" y="563479"/>
            <a:ext cx="1935269" cy="338554"/>
          </a:xfrm>
          <a:prstGeom prst="rect">
            <a:avLst/>
          </a:prstGeom>
          <a:noFill/>
        </p:spPr>
        <p:txBody>
          <a:bodyPr wrap="square" lIns="0" tIns="0" rIns="0" bIns="0" rtlCol="0">
            <a:spAutoFit/>
          </a:bodyPr>
          <a:lstStyle/>
          <a:p>
            <a:r>
              <a:rPr lang="en-US" sz="1100" dirty="0">
                <a:latin typeface="+mj-lt"/>
              </a:rPr>
              <a:t>Location</a:t>
            </a:r>
          </a:p>
          <a:p>
            <a:r>
              <a:rPr lang="en-US" sz="1100" b="0" i="0" dirty="0"/>
              <a:t>DFW, Texas</a:t>
            </a:r>
          </a:p>
        </p:txBody>
      </p:sp>
      <p:sp>
        <p:nvSpPr>
          <p:cNvPr id="25" name="TextBox 24">
            <a:extLst>
              <a:ext uri="{FF2B5EF4-FFF2-40B4-BE49-F238E27FC236}">
                <a16:creationId xmlns:a16="http://schemas.microsoft.com/office/drawing/2014/main" id="{0493F3E1-73D2-A8EB-2032-61E0002D9A87}"/>
              </a:ext>
            </a:extLst>
          </p:cNvPr>
          <p:cNvSpPr txBox="1"/>
          <p:nvPr/>
        </p:nvSpPr>
        <p:spPr>
          <a:xfrm>
            <a:off x="5051950" y="2942316"/>
            <a:ext cx="6953780" cy="3662541"/>
          </a:xfrm>
          <a:prstGeom prst="rect">
            <a:avLst/>
          </a:prstGeom>
          <a:noFill/>
        </p:spPr>
        <p:txBody>
          <a:bodyPr wrap="square" lIns="0" tIns="0" rIns="0" bIns="0" rtlCol="0">
            <a:spAutoFit/>
          </a:bodyPr>
          <a:lstStyle/>
          <a:p>
            <a:r>
              <a:rPr lang="en-US" sz="1200" i="0" dirty="0">
                <a:solidFill>
                  <a:schemeClr val="tx2"/>
                </a:solidFill>
                <a:latin typeface="+mj-lt"/>
              </a:rPr>
              <a:t>Management &amp; Technology </a:t>
            </a:r>
            <a:r>
              <a:rPr lang="en-US" sz="1200" dirty="0">
                <a:solidFill>
                  <a:schemeClr val="tx2"/>
                </a:solidFill>
                <a:latin typeface="+mj-lt"/>
              </a:rPr>
              <a:t>Consulting | Technology &amp; Food Distribution</a:t>
            </a:r>
          </a:p>
          <a:p>
            <a:endParaRPr lang="en-US" sz="1200"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Program and Project leadership, planning and execution, reporting, and thought leadership</a:t>
            </a:r>
          </a:p>
          <a:p>
            <a:pPr marL="171450" indent="-171450">
              <a:buFont typeface="Arial" panose="020B0604020202020204" pitchFamily="34" charset="0"/>
              <a:buChar char="•"/>
            </a:pPr>
            <a:r>
              <a:rPr lang="en-US" sz="1100" dirty="0">
                <a:solidFill>
                  <a:schemeClr val="tx1">
                    <a:lumMod val="50000"/>
                    <a:lumOff val="50000"/>
                  </a:schemeClr>
                </a:solidFill>
              </a:rPr>
              <a:t>Business analysis, process improvement – re-engineering and deployment across multiple functional areas</a:t>
            </a:r>
          </a:p>
          <a:p>
            <a:pPr marL="171450" indent="-171450">
              <a:buFont typeface="Arial" panose="020B0604020202020204" pitchFamily="34" charset="0"/>
              <a:buChar char="•"/>
            </a:pPr>
            <a:r>
              <a:rPr lang="en-US" sz="1100" dirty="0">
                <a:solidFill>
                  <a:schemeClr val="tx1">
                    <a:lumMod val="50000"/>
                    <a:lumOff val="50000"/>
                  </a:schemeClr>
                </a:solidFill>
              </a:rPr>
              <a:t>Technology planning, architecture, and implementation for SharePoint solutions</a:t>
            </a:r>
          </a:p>
          <a:p>
            <a:pPr marL="171450" indent="-171450">
              <a:buFont typeface="Arial" panose="020B0604020202020204" pitchFamily="34" charset="0"/>
              <a:buChar char="•"/>
            </a:pPr>
            <a:r>
              <a:rPr lang="en-US" sz="1100" dirty="0">
                <a:solidFill>
                  <a:schemeClr val="tx1">
                    <a:lumMod val="50000"/>
                    <a:lumOff val="50000"/>
                  </a:schemeClr>
                </a:solidFill>
              </a:rPr>
              <a:t>Agile/Scrum Methodology implementation, training, and coaching</a:t>
            </a:r>
          </a:p>
          <a:p>
            <a:br>
              <a:rPr lang="en-US" sz="1200" dirty="0">
                <a:solidFill>
                  <a:schemeClr val="tx2"/>
                </a:solidFill>
                <a:latin typeface="+mj-lt"/>
              </a:rPr>
            </a:br>
            <a:r>
              <a:rPr lang="en-US" sz="1200" dirty="0">
                <a:solidFill>
                  <a:schemeClr val="tx2"/>
                </a:solidFill>
                <a:latin typeface="+mj-lt"/>
              </a:rPr>
              <a:t>Enterprise Technology | Financial Services &amp; Banking</a:t>
            </a:r>
          </a:p>
          <a:p>
            <a:endParaRPr lang="en-US" sz="1200" dirty="0">
              <a:solidFill>
                <a:schemeClr val="tx2"/>
              </a:solidFill>
              <a:latin typeface="+mj-lt"/>
            </a:endParaRPr>
          </a:p>
          <a:p>
            <a:pPr marL="171450" indent="-171450">
              <a:buFont typeface="Arial" panose="020B0604020202020204" pitchFamily="34" charset="0"/>
              <a:buChar char="•"/>
            </a:pPr>
            <a:r>
              <a:rPr lang="en-US" sz="1100" i="0" dirty="0">
                <a:solidFill>
                  <a:schemeClr val="tx1">
                    <a:lumMod val="50000"/>
                    <a:lumOff val="50000"/>
                  </a:schemeClr>
                </a:solidFill>
              </a:rPr>
              <a:t>Lead scoping, design, standardization, and ongoing administration of SharePoint environments</a:t>
            </a:r>
          </a:p>
          <a:p>
            <a:pPr marL="171450" indent="-171450">
              <a:buFont typeface="Arial" panose="020B0604020202020204" pitchFamily="34" charset="0"/>
              <a:buChar char="•"/>
            </a:pPr>
            <a:r>
              <a:rPr lang="en-US" sz="1100" i="0" dirty="0">
                <a:solidFill>
                  <a:schemeClr val="tx1">
                    <a:lumMod val="50000"/>
                    <a:lumOff val="50000"/>
                  </a:schemeClr>
                </a:solidFill>
              </a:rPr>
              <a:t>Provide training and learning around SharePoint to team members and bank users</a:t>
            </a:r>
          </a:p>
          <a:p>
            <a:pPr marL="171450" indent="-171450">
              <a:buFont typeface="Arial" panose="020B0604020202020204" pitchFamily="34" charset="0"/>
              <a:buChar char="•"/>
            </a:pPr>
            <a:r>
              <a:rPr lang="en-US" sz="1100" i="0" dirty="0">
                <a:solidFill>
                  <a:schemeClr val="tx1">
                    <a:lumMod val="50000"/>
                    <a:lumOff val="50000"/>
                  </a:schemeClr>
                </a:solidFill>
              </a:rPr>
              <a:t>Provide ownership, guidance, and execution of the Scrum process</a:t>
            </a:r>
          </a:p>
          <a:p>
            <a:pPr marL="171450" indent="-171450">
              <a:buFont typeface="Arial" panose="020B0604020202020204" pitchFamily="34" charset="0"/>
              <a:buChar char="•"/>
            </a:pPr>
            <a:r>
              <a:rPr lang="en-US" sz="1100" i="0" dirty="0">
                <a:solidFill>
                  <a:schemeClr val="tx1">
                    <a:lumMod val="50000"/>
                    <a:lumOff val="50000"/>
                  </a:schemeClr>
                </a:solidFill>
              </a:rPr>
              <a:t>Facilitate Daily Scrum, bi-weekly sprint planning, sprint review and retrospective meetings and backlog grooming</a:t>
            </a:r>
          </a:p>
          <a:p>
            <a:pPr marL="171450" indent="-171450">
              <a:buFont typeface="Arial" panose="020B0604020202020204" pitchFamily="34" charset="0"/>
              <a:buChar char="•"/>
            </a:pPr>
            <a:endParaRPr lang="en-US" sz="1100" dirty="0">
              <a:solidFill>
                <a:schemeClr val="tx1">
                  <a:lumMod val="50000"/>
                  <a:lumOff val="50000"/>
                </a:schemeClr>
              </a:solidFill>
            </a:endParaRPr>
          </a:p>
          <a:p>
            <a:r>
              <a:rPr lang="en-US" sz="1200" i="0" dirty="0">
                <a:solidFill>
                  <a:schemeClr val="tx2"/>
                </a:solidFill>
                <a:latin typeface="+mj-lt"/>
              </a:rPr>
              <a:t>Technology Consulting </a:t>
            </a:r>
            <a:r>
              <a:rPr lang="en-US" sz="1200" b="1" i="0" dirty="0">
                <a:solidFill>
                  <a:schemeClr val="tx2"/>
                </a:solidFill>
                <a:latin typeface="+mj-lt"/>
              </a:rPr>
              <a:t>| Aerospace &amp; Defense, </a:t>
            </a:r>
            <a:r>
              <a:rPr lang="en-US" sz="1200" b="1" dirty="0">
                <a:solidFill>
                  <a:schemeClr val="tx2"/>
                </a:solidFill>
                <a:latin typeface="+mj-lt"/>
              </a:rPr>
              <a:t>Retail</a:t>
            </a:r>
          </a:p>
          <a:p>
            <a:endParaRPr lang="en-US" sz="1200" b="1" dirty="0">
              <a:solidFill>
                <a:schemeClr val="tx2"/>
              </a:solidFill>
              <a:latin typeface="+mj-lt"/>
            </a:endParaRPr>
          </a:p>
          <a:p>
            <a:pPr marL="171450" indent="-171450">
              <a:buFont typeface="Arial" panose="020B0604020202020204" pitchFamily="34" charset="0"/>
              <a:buChar char="•"/>
            </a:pPr>
            <a:r>
              <a:rPr lang="en-US" sz="1100" dirty="0">
                <a:solidFill>
                  <a:schemeClr val="tx1">
                    <a:lumMod val="50000"/>
                    <a:lumOff val="50000"/>
                  </a:schemeClr>
                </a:solidFill>
              </a:rPr>
              <a:t>P</a:t>
            </a:r>
            <a:r>
              <a:rPr lang="en-US" sz="1100" i="0" dirty="0">
                <a:solidFill>
                  <a:schemeClr val="tx1">
                    <a:lumMod val="50000"/>
                    <a:lumOff val="50000"/>
                  </a:schemeClr>
                </a:solidFill>
              </a:rPr>
              <a:t>roject leadership to bring SharePoint into Sales and Service offerings for Aerospace </a:t>
            </a:r>
            <a:r>
              <a:rPr lang="en-US" sz="1100" dirty="0">
                <a:solidFill>
                  <a:schemeClr val="tx1">
                    <a:lumMod val="50000"/>
                    <a:lumOff val="50000"/>
                  </a:schemeClr>
                </a:solidFill>
              </a:rPr>
              <a:t>&amp;</a:t>
            </a:r>
            <a:r>
              <a:rPr lang="en-US" sz="1100" i="0" dirty="0">
                <a:solidFill>
                  <a:schemeClr val="tx1">
                    <a:lumMod val="50000"/>
                    <a:lumOff val="50000"/>
                  </a:schemeClr>
                </a:solidFill>
              </a:rPr>
              <a:t> Defense division </a:t>
            </a:r>
          </a:p>
          <a:p>
            <a:pPr marL="171450" indent="-171450">
              <a:buFont typeface="Arial" panose="020B0604020202020204" pitchFamily="34" charset="0"/>
              <a:buChar char="•"/>
            </a:pPr>
            <a:r>
              <a:rPr lang="en-US" sz="1100" i="0" dirty="0">
                <a:solidFill>
                  <a:schemeClr val="tx1">
                    <a:lumMod val="50000"/>
                    <a:lumOff val="50000"/>
                  </a:schemeClr>
                </a:solidFill>
              </a:rPr>
              <a:t>Manage budget and team resources, define requirements, lead collaboration within and across divisions</a:t>
            </a:r>
          </a:p>
          <a:p>
            <a:pPr marL="171450" indent="-171450">
              <a:buFont typeface="Arial" panose="020B0604020202020204" pitchFamily="34" charset="0"/>
              <a:buChar char="•"/>
            </a:pPr>
            <a:r>
              <a:rPr lang="en-US" sz="1100" i="0" dirty="0">
                <a:solidFill>
                  <a:schemeClr val="tx1">
                    <a:lumMod val="50000"/>
                    <a:lumOff val="50000"/>
                  </a:schemeClr>
                </a:solidFill>
              </a:rPr>
              <a:t>Design and develop SharePoint demonstrations and specific examples of its use in A&amp;D industry</a:t>
            </a:r>
          </a:p>
          <a:p>
            <a:pPr marL="171450" indent="-171450">
              <a:buFont typeface="Arial" panose="020B0604020202020204" pitchFamily="34" charset="0"/>
              <a:buChar char="•"/>
            </a:pPr>
            <a:r>
              <a:rPr lang="en-US" sz="1100" i="0" dirty="0">
                <a:solidFill>
                  <a:schemeClr val="tx1">
                    <a:lumMod val="50000"/>
                    <a:lumOff val="50000"/>
                  </a:schemeClr>
                </a:solidFill>
              </a:rPr>
              <a:t>Provide technical and functional expertise for both SharePoint on-premise and O365 </a:t>
            </a:r>
            <a:endParaRPr lang="en-US" sz="1100" b="1" i="0" dirty="0">
              <a:solidFill>
                <a:schemeClr val="tx1">
                  <a:lumMod val="50000"/>
                  <a:lumOff val="50000"/>
                </a:schemeClr>
              </a:solidFill>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051950" y="207983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100" dirty="0">
                <a:solidFill>
                  <a:schemeClr val="accent1"/>
                </a:solidFill>
              </a:rPr>
              <a:t>EXPERIENCE</a:t>
            </a:r>
          </a:p>
        </p:txBody>
      </p:sp>
      <p:pic>
        <p:nvPicPr>
          <p:cNvPr id="6" name="Picture 5">
            <a:extLst>
              <a:ext uri="{FF2B5EF4-FFF2-40B4-BE49-F238E27FC236}">
                <a16:creationId xmlns:a16="http://schemas.microsoft.com/office/drawing/2014/main" id="{0295A751-B4D2-F2F5-72D2-BBAAE034CDF8}"/>
              </a:ext>
            </a:extLst>
          </p:cNvPr>
          <p:cNvPicPr>
            <a:picLocks noChangeAspect="1"/>
          </p:cNvPicPr>
          <p:nvPr/>
        </p:nvPicPr>
        <p:blipFill>
          <a:blip r:embed="rId2"/>
          <a:srcRect/>
          <a:stretch/>
        </p:blipFill>
        <p:spPr>
          <a:xfrm>
            <a:off x="1170076" y="349127"/>
            <a:ext cx="1329865" cy="1329865"/>
          </a:xfrm>
          <a:prstGeom prst="ellipse">
            <a:avLst/>
          </a:prstGeom>
        </p:spPr>
      </p:pic>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71ECD0E9-8F0A-4BFD-9E03-7AE84A20D448}"/>
</file>

<file path=customXml/itemProps3.xml><?xml version="1.0" encoding="utf-8"?>
<ds:datastoreItem xmlns:ds="http://schemas.openxmlformats.org/officeDocument/2006/customXml" ds:itemID="{F76851C3-F873-4A96-B5BC-7136D9E58DCC}">
  <ds:schemaRefs>
    <ds:schemaRef ds:uri="http://schemas.microsoft.com/office/2006/metadata/properties"/>
    <ds:schemaRef ds:uri="b67dd5cc-d04b-4059-8106-5d218f15726b"/>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www.w3.org/XML/1998/namespace"/>
    <ds:schemaRef ds:uri="9a1af113-e398-48b7-9b47-ea440c1fc820"/>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18602</TotalTime>
  <Words>345</Words>
  <Application>Microsoft Office PowerPoint</Application>
  <PresentationFormat>Widescreen</PresentationFormat>
  <Paragraphs>38</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Avenir Black</vt:lpstr>
      <vt:lpstr>Avenir Next LT Pro</vt:lpstr>
      <vt:lpstr>Arial</vt:lpstr>
      <vt:lpstr>Calibri</vt:lpstr>
      <vt:lpstr>Avenir Book</vt:lpstr>
      <vt:lpstr>Mercury Display</vt:lpstr>
      <vt:lpstr>Avenir Next LT Pro Demi</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Kelly Ryan Crittenden</dc:creator>
  <cp:keywords/>
  <dc:description/>
  <cp:lastModifiedBy>Kelly Crittenden</cp:lastModifiedBy>
  <cp:revision>100</cp:revision>
  <dcterms:created xsi:type="dcterms:W3CDTF">2023-12-12T06:48:12Z</dcterms:created>
  <dcterms:modified xsi:type="dcterms:W3CDTF">2024-04-09T16:41:47Z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